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8"/>
  </p:notesMasterIdLst>
  <p:sldIdLst>
    <p:sldId id="288" r:id="rId2"/>
    <p:sldId id="289" r:id="rId3"/>
    <p:sldId id="299" r:id="rId4"/>
    <p:sldId id="260" r:id="rId5"/>
    <p:sldId id="276" r:id="rId6"/>
    <p:sldId id="300" r:id="rId7"/>
    <p:sldId id="291" r:id="rId8"/>
    <p:sldId id="301" r:id="rId9"/>
    <p:sldId id="267" r:id="rId10"/>
    <p:sldId id="290" r:id="rId11"/>
    <p:sldId id="302" r:id="rId12"/>
    <p:sldId id="274" r:id="rId13"/>
    <p:sldId id="275" r:id="rId14"/>
    <p:sldId id="277" r:id="rId15"/>
    <p:sldId id="278" r:id="rId16"/>
    <p:sldId id="282" r:id="rId17"/>
    <p:sldId id="281" r:id="rId18"/>
    <p:sldId id="303" r:id="rId19"/>
    <p:sldId id="293" r:id="rId20"/>
    <p:sldId id="294" r:id="rId21"/>
    <p:sldId id="279" r:id="rId22"/>
    <p:sldId id="304" r:id="rId23"/>
    <p:sldId id="292" r:id="rId24"/>
    <p:sldId id="306" r:id="rId25"/>
    <p:sldId id="283" r:id="rId26"/>
    <p:sldId id="305" r:id="rId27"/>
    <p:sldId id="263" r:id="rId28"/>
    <p:sldId id="298" r:id="rId29"/>
    <p:sldId id="285" r:id="rId30"/>
    <p:sldId id="316" r:id="rId31"/>
    <p:sldId id="307" r:id="rId32"/>
    <p:sldId id="287" r:id="rId33"/>
    <p:sldId id="284" r:id="rId34"/>
    <p:sldId id="286" r:id="rId35"/>
    <p:sldId id="317" r:id="rId36"/>
    <p:sldId id="296" r:id="rId37"/>
    <p:sldId id="315" r:id="rId38"/>
    <p:sldId id="310" r:id="rId39"/>
    <p:sldId id="264" r:id="rId40"/>
    <p:sldId id="311" r:id="rId41"/>
    <p:sldId id="265" r:id="rId42"/>
    <p:sldId id="266" r:id="rId43"/>
    <p:sldId id="268" r:id="rId44"/>
    <p:sldId id="314" r:id="rId45"/>
    <p:sldId id="318" r:id="rId46"/>
    <p:sldId id="313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E0233E-04B5-4D47-900A-0AE659EB0D73}" v="50" dt="2020-01-08T22:18:11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42"/>
    <p:restoredTop sz="82938"/>
  </p:normalViewPr>
  <p:slideViewPr>
    <p:cSldViewPr snapToGrid="0" snapToObjects="1">
      <p:cViewPr varScale="1">
        <p:scale>
          <a:sx n="96" d="100"/>
          <a:sy n="96" d="100"/>
        </p:scale>
        <p:origin x="89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8384B776-412B-4E0C-8A75-9D6452E2E4EB}"/>
    <pc:docChg chg="addSld modSld">
      <pc:chgData name="" userId="" providerId="" clId="Web-{8384B776-412B-4E0C-8A75-9D6452E2E4EB}" dt="2020-01-03T17:47:18.762" v="129" actId="20577"/>
      <pc:docMkLst>
        <pc:docMk/>
      </pc:docMkLst>
      <pc:sldChg chg="modSp">
        <pc:chgData name="" userId="" providerId="" clId="Web-{8384B776-412B-4E0C-8A75-9D6452E2E4EB}" dt="2020-01-03T17:42:34.137" v="53" actId="20577"/>
        <pc:sldMkLst>
          <pc:docMk/>
          <pc:sldMk cId="1488207825" sldId="265"/>
        </pc:sldMkLst>
        <pc:spChg chg="mod">
          <ac:chgData name="" userId="" providerId="" clId="Web-{8384B776-412B-4E0C-8A75-9D6452E2E4EB}" dt="2020-01-03T17:42:34.137" v="53" actId="20577"/>
          <ac:spMkLst>
            <pc:docMk/>
            <pc:sldMk cId="1488207825" sldId="265"/>
            <ac:spMk id="3" creationId="{97BCF16C-9C36-F74A-8DFF-4B285AA74382}"/>
          </ac:spMkLst>
        </pc:spChg>
      </pc:sldChg>
      <pc:sldChg chg="modSp">
        <pc:chgData name="" userId="" providerId="" clId="Web-{8384B776-412B-4E0C-8A75-9D6452E2E4EB}" dt="2020-01-03T17:18:57.681" v="37" actId="20577"/>
        <pc:sldMkLst>
          <pc:docMk/>
          <pc:sldMk cId="3397405235" sldId="282"/>
        </pc:sldMkLst>
        <pc:spChg chg="mod">
          <ac:chgData name="" userId="" providerId="" clId="Web-{8384B776-412B-4E0C-8A75-9D6452E2E4EB}" dt="2020-01-03T17:18:57.681" v="37" actId="20577"/>
          <ac:spMkLst>
            <pc:docMk/>
            <pc:sldMk cId="3397405235" sldId="282"/>
            <ac:spMk id="7" creationId="{F4FC712A-3340-BC4A-86BF-F6FBE33D78A6}"/>
          </ac:spMkLst>
        </pc:spChg>
      </pc:sldChg>
      <pc:sldChg chg="modSp">
        <pc:chgData name="" userId="" providerId="" clId="Web-{8384B776-412B-4E0C-8A75-9D6452E2E4EB}" dt="2020-01-03T17:35:09.792" v="43" actId="20577"/>
        <pc:sldMkLst>
          <pc:docMk/>
          <pc:sldMk cId="2672809703" sldId="296"/>
        </pc:sldMkLst>
        <pc:spChg chg="mod">
          <ac:chgData name="" userId="" providerId="" clId="Web-{8384B776-412B-4E0C-8A75-9D6452E2E4EB}" dt="2020-01-03T17:35:09.792" v="43" actId="20577"/>
          <ac:spMkLst>
            <pc:docMk/>
            <pc:sldMk cId="2672809703" sldId="296"/>
            <ac:spMk id="2" creationId="{4C10DB43-AC5B-9744-A5B2-7EB7BB687765}"/>
          </ac:spMkLst>
        </pc:spChg>
      </pc:sldChg>
      <pc:sldChg chg="addSp modSp new mod modClrScheme chgLayout">
        <pc:chgData name="" userId="" providerId="" clId="Web-{8384B776-412B-4E0C-8A75-9D6452E2E4EB}" dt="2020-01-03T17:47:18.762" v="128" actId="20577"/>
        <pc:sldMkLst>
          <pc:docMk/>
          <pc:sldMk cId="2628172074" sldId="299"/>
        </pc:sldMkLst>
        <pc:spChg chg="add mod">
          <ac:chgData name="" userId="" providerId="" clId="Web-{8384B776-412B-4E0C-8A75-9D6452E2E4EB}" dt="2020-01-03T17:45:59.730" v="63" actId="20577"/>
          <ac:spMkLst>
            <pc:docMk/>
            <pc:sldMk cId="2628172074" sldId="299"/>
            <ac:spMk id="2" creationId="{224E7D47-1222-40D2-B2B7-89F4B45BB102}"/>
          </ac:spMkLst>
        </pc:spChg>
        <pc:spChg chg="add mod">
          <ac:chgData name="" userId="" providerId="" clId="Web-{8384B776-412B-4E0C-8A75-9D6452E2E4EB}" dt="2020-01-03T17:47:18.762" v="128" actId="20577"/>
          <ac:spMkLst>
            <pc:docMk/>
            <pc:sldMk cId="2628172074" sldId="299"/>
            <ac:spMk id="3" creationId="{2F274A6D-777E-4645-9419-9488984B7CCA}"/>
          </ac:spMkLst>
        </pc:spChg>
      </pc:sldChg>
    </pc:docChg>
  </pc:docChgLst>
  <pc:docChgLst>
    <pc:chgData clId="Web-{9FE0233E-04B5-4D47-900A-0AE659EB0D73}"/>
    <pc:docChg chg="modSld">
      <pc:chgData name="" userId="" providerId="" clId="Web-{9FE0233E-04B5-4D47-900A-0AE659EB0D73}" dt="2020-01-08T22:18:11.693" v="49" actId="20577"/>
      <pc:docMkLst>
        <pc:docMk/>
      </pc:docMkLst>
      <pc:sldChg chg="modSp">
        <pc:chgData name="" userId="" providerId="" clId="Web-{9FE0233E-04B5-4D47-900A-0AE659EB0D73}" dt="2020-01-08T22:18:11.693" v="48" actId="20577"/>
        <pc:sldMkLst>
          <pc:docMk/>
          <pc:sldMk cId="2611711761" sldId="298"/>
        </pc:sldMkLst>
        <pc:spChg chg="mod">
          <ac:chgData name="" userId="" providerId="" clId="Web-{9FE0233E-04B5-4D47-900A-0AE659EB0D73}" dt="2020-01-08T22:18:11.693" v="48" actId="20577"/>
          <ac:spMkLst>
            <pc:docMk/>
            <pc:sldMk cId="2611711761" sldId="298"/>
            <ac:spMk id="3" creationId="{97BCF16C-9C36-F74A-8DFF-4B285AA74382}"/>
          </ac:spMkLst>
        </pc:spChg>
      </pc:sldChg>
      <pc:sldChg chg="modSp">
        <pc:chgData name="" userId="" providerId="" clId="Web-{9FE0233E-04B5-4D47-900A-0AE659EB0D73}" dt="2020-01-08T22:17:14.755" v="28" actId="20577"/>
        <pc:sldMkLst>
          <pc:docMk/>
          <pc:sldMk cId="1344893690" sldId="308"/>
        </pc:sldMkLst>
        <pc:spChg chg="mod">
          <ac:chgData name="" userId="" providerId="" clId="Web-{9FE0233E-04B5-4D47-900A-0AE659EB0D73}" dt="2020-01-08T22:17:14.755" v="28" actId="20577"/>
          <ac:spMkLst>
            <pc:docMk/>
            <pc:sldMk cId="1344893690" sldId="308"/>
            <ac:spMk id="4" creationId="{6F94257A-44CF-F34F-8187-1B291450DC8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60103-5E5F-DB4F-A7A9-14B1DE43EE60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4D900-BF27-B34D-8482-4876F4C07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73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-overview, hitting key takeaways</a:t>
            </a:r>
          </a:p>
          <a:p>
            <a:r>
              <a:rPr lang="en-US" dirty="0"/>
              <a:t>-approach here, from an existing project/code base -&gt; making the push into a final deliverable</a:t>
            </a:r>
          </a:p>
          <a:p>
            <a:r>
              <a:rPr lang="en-US" dirty="0"/>
              <a:t>-deliverables: manuscript, code base, </a:t>
            </a:r>
            <a:r>
              <a:rPr lang="en-US" dirty="0" err="1"/>
              <a:t>github</a:t>
            </a:r>
            <a:r>
              <a:rPr lang="en-US" dirty="0"/>
              <a:t> repository, reproducible methods</a:t>
            </a:r>
          </a:p>
          <a:p>
            <a:r>
              <a:rPr lang="en-US" dirty="0"/>
              <a:t>-a lot of these skills we learn as we do it, often for a deadline</a:t>
            </a:r>
          </a:p>
          <a:p>
            <a:r>
              <a:rPr lang="en-US" dirty="0"/>
              <a:t>-sharing what we’ve learned from a recent push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266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-the here package is going to be your best friend!</a:t>
            </a:r>
          </a:p>
          <a:p>
            <a:r>
              <a:rPr lang="en-US" dirty="0"/>
              <a:t>-Ted showed me this package and it was very easy to use with a lot of gains</a:t>
            </a:r>
          </a:p>
          <a:p>
            <a:r>
              <a:rPr lang="en-US" dirty="0"/>
              <a:t>-makes it easy to open up an R project and get to work where you were</a:t>
            </a:r>
          </a:p>
          <a:p>
            <a:r>
              <a:rPr lang="en-US" dirty="0"/>
              <a:t>-cross-platforms – windows/mac</a:t>
            </a:r>
          </a:p>
          <a:p>
            <a:r>
              <a:rPr lang="en-US" dirty="0"/>
              <a:t>-you can move your whole project and all file paths still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529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82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-bonus this works great as Figure 1 in a </a:t>
            </a:r>
            <a:r>
              <a:rPr lang="en-US" dirty="0" err="1"/>
              <a:t>manuscrupt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4179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-supplemental material are often what people are interested in</a:t>
            </a:r>
          </a:p>
          <a:p>
            <a:r>
              <a:rPr lang="en-US" dirty="0"/>
              <a:t>	or you may just need 1 or 2 files for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9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-so to facilitate all of this -&gt; there are practices we can use for more reproducible methods and code bases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273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-so to facilitate all of this -&gt; there are practices we can use for more reproducible methods and code bases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778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-so to facilitate all of this -&gt; there are practices we can use for more reproducible methods and code bases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9284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-go through each of these steps in the repository</a:t>
            </a:r>
          </a:p>
          <a:p>
            <a:r>
              <a:rPr lang="en-US" dirty="0"/>
              <a:t>-repository set up</a:t>
            </a:r>
          </a:p>
          <a:p>
            <a:r>
              <a:rPr lang="en-US" dirty="0"/>
              <a:t>-R markdown notebook</a:t>
            </a:r>
          </a:p>
          <a:p>
            <a:r>
              <a:rPr lang="en-US" dirty="0"/>
              <a:t>-configuration for binder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643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-will use </a:t>
            </a:r>
            <a:r>
              <a:rPr lang="en-US" dirty="0" err="1"/>
              <a:t>mybinder.org</a:t>
            </a:r>
            <a:r>
              <a:rPr lang="en-US" dirty="0"/>
              <a:t> directly in the workshops</a:t>
            </a:r>
          </a:p>
          <a:p>
            <a:r>
              <a:rPr lang="en-US" dirty="0"/>
              <a:t>-example screenshot in case we need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456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</a:t>
            </a:r>
            <a:r>
              <a:rPr lang="en-US" dirty="0" err="1"/>
              <a:t>Mybinder.org</a:t>
            </a:r>
            <a:r>
              <a:rPr lang="en-US" dirty="0"/>
              <a:t>, which we are using -&gt; is a free and public </a:t>
            </a:r>
            <a:r>
              <a:rPr lang="en-US" dirty="0" err="1"/>
              <a:t>Binderhhub</a:t>
            </a:r>
            <a:r>
              <a:rPr lang="en-US" dirty="0"/>
              <a:t> (you can also build your own – Ted has talking point here/ Research Data Network)</a:t>
            </a:r>
          </a:p>
          <a:p>
            <a:r>
              <a:rPr lang="en-US" dirty="0"/>
              <a:t>-Repo2Docker is a tool</a:t>
            </a:r>
          </a:p>
          <a:p>
            <a:r>
              <a:rPr lang="en-US" dirty="0"/>
              <a:t>	it goes out and fetches your git repository/ build a container image based on your configuration files</a:t>
            </a:r>
          </a:p>
          <a:p>
            <a:r>
              <a:rPr lang="en-US" dirty="0"/>
              <a:t>-your docker image has all your code/ resources/ dependencies/ data (if it’s in your repository) / software required to run your code</a:t>
            </a:r>
          </a:p>
          <a:p>
            <a:r>
              <a:rPr lang="en-US" dirty="0"/>
              <a:t>-</a:t>
            </a:r>
            <a:r>
              <a:rPr lang="en-US" dirty="0" err="1"/>
              <a:t>JupyterHub</a:t>
            </a:r>
            <a:r>
              <a:rPr lang="en-US" dirty="0"/>
              <a:t> is a server, </a:t>
            </a:r>
            <a:r>
              <a:rPr lang="en-US" dirty="0" err="1"/>
              <a:t>usef</a:t>
            </a:r>
            <a:r>
              <a:rPr lang="en-US" dirty="0"/>
              <a:t> for </a:t>
            </a:r>
            <a:r>
              <a:rPr lang="en-US" dirty="0" err="1"/>
              <a:t>jupyter</a:t>
            </a:r>
            <a:r>
              <a:rPr lang="en-US" dirty="0"/>
              <a:t> notebooks and containers – here it’s important because it connects your browser to the </a:t>
            </a:r>
            <a:r>
              <a:rPr lang="en-US" dirty="0" err="1"/>
              <a:t>binderhub</a:t>
            </a:r>
            <a:r>
              <a:rPr lang="en-US" dirty="0"/>
              <a:t> instance that’s on the </a:t>
            </a:r>
            <a:r>
              <a:rPr lang="en-US" dirty="0" err="1"/>
              <a:t>kubernates</a:t>
            </a:r>
            <a:r>
              <a:rPr lang="en-US" dirty="0"/>
              <a:t> clusters</a:t>
            </a:r>
          </a:p>
          <a:p>
            <a:r>
              <a:rPr lang="en-US" dirty="0"/>
              <a:t>-</a:t>
            </a:r>
            <a:r>
              <a:rPr lang="en-US" dirty="0" err="1"/>
              <a:t>Kubernates</a:t>
            </a:r>
            <a:r>
              <a:rPr lang="en-US" dirty="0"/>
              <a:t> cluster (not shown) – system for managing containers on a computer cluster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464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-strategy/roadmap to begin with</a:t>
            </a:r>
          </a:p>
          <a:p>
            <a:r>
              <a:rPr lang="en-US" dirty="0"/>
              <a:t>-main point is you want to hit the main parts of the project, without getting stuck in the weeds for any particular section</a:t>
            </a:r>
          </a:p>
          <a:p>
            <a:r>
              <a:rPr lang="en-US" dirty="0"/>
              <a:t>-if you are on a timeline/have a deliverable, there are some minimal sets of work you need to deliver</a:t>
            </a:r>
          </a:p>
          <a:p>
            <a:r>
              <a:rPr lang="en-US" dirty="0"/>
              <a:t>	-so it’s less about perfecting 1 or 2 scripts</a:t>
            </a:r>
          </a:p>
          <a:p>
            <a:r>
              <a:rPr lang="en-US" dirty="0"/>
              <a:t>	-and more about putting the whole project together in a way that facilitates re-use/ re-analysis/ reproducibility</a:t>
            </a:r>
          </a:p>
          <a:p>
            <a:r>
              <a:rPr lang="en-US" dirty="0"/>
              <a:t>-I hope that some of these will speak to you/ or seem like they will be helpful – the goal is not to drown in the details/ feel like we have to be perfectly reproducible -&gt; but rather to continuously improve our science and 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561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-also, often times these sub-analyses are done in separate scripts, or very quickly (maybe to prep for a meeting)</a:t>
            </a:r>
          </a:p>
          <a:p>
            <a:r>
              <a:rPr lang="en-US" dirty="0"/>
              <a:t>-take some time to document them and bring them into the rest of your code base/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52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-GitHub is really more than version </a:t>
            </a:r>
            <a:r>
              <a:rPr lang="en-US" dirty="0" err="1"/>
              <a:t>conrol</a:t>
            </a:r>
            <a:endParaRPr lang="en-US" dirty="0"/>
          </a:p>
          <a:p>
            <a:r>
              <a:rPr lang="en-US" dirty="0"/>
              <a:t>-great way to think about managing projects/collaborations</a:t>
            </a:r>
          </a:p>
          <a:p>
            <a:r>
              <a:rPr lang="en-US" dirty="0"/>
              <a:t>-you can start projects as private, then move them over to public as you get read for manuscript publication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21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-one way to to do this is to create a figure (=overview figure of your paper)</a:t>
            </a:r>
          </a:p>
          <a:p>
            <a:r>
              <a:rPr lang="en-US" dirty="0"/>
              <a:t>-if you force yourself to distill the project down to inputs/analysis/outputs, it becomes a lot clearer</a:t>
            </a:r>
          </a:p>
          <a:p>
            <a:r>
              <a:rPr lang="en-US" dirty="0"/>
              <a:t>-helps with communication of your work</a:t>
            </a:r>
          </a:p>
          <a:p>
            <a:r>
              <a:rPr lang="en-US" dirty="0"/>
              <a:t>-provides a roadmap for readers</a:t>
            </a:r>
          </a:p>
          <a:p>
            <a:r>
              <a:rPr lang="en-US" dirty="0"/>
              <a:t>-allows you to see main parts of project versus sub-analyses or more specific questions</a:t>
            </a:r>
          </a:p>
          <a:p>
            <a:r>
              <a:rPr lang="en-US" dirty="0"/>
              <a:t>-+ it’s also going to set you up for thinking about your *must haves* for reproducibility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31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-this is a great way to start your read me in a </a:t>
            </a:r>
            <a:r>
              <a:rPr lang="en-US" dirty="0" err="1"/>
              <a:t>github</a:t>
            </a:r>
            <a:r>
              <a:rPr lang="en-US" dirty="0"/>
              <a:t>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30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-bonus this works great as Figure 1 in a manuscript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74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-it helps me to think about it in terms of the patient/sample set – here TCGA cancer cohort</a:t>
            </a:r>
          </a:p>
          <a:p>
            <a:r>
              <a:rPr lang="en-US" dirty="0"/>
              <a:t>-then I think of references/resource files that are used in the analysis</a:t>
            </a:r>
          </a:p>
          <a:p>
            <a:r>
              <a:rPr lang="en-US" dirty="0"/>
              <a:t>-for reproducibility – these are the minimum files we need –for someone else to be able to re-create our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65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65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-today’s workshop isn’t focused on analysis or coding, but rather how we pull all this together</a:t>
            </a:r>
          </a:p>
          <a:p>
            <a:r>
              <a:rPr lang="en-US" dirty="0"/>
              <a:t>-some aspects you need to consider at this stage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4D900-BF27-B34D-8482-4876F4C07BC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6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21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842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07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12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119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64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52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2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47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80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21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3668E-4F87-8846-B489-170FBDC8164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B9A18-3CA8-1C43-BC3E-AA9B625A1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878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lucher/Workshop_ReproduciblePaper" TargetMode="External"/><Relationship Id="rId2" Type="http://schemas.openxmlformats.org/officeDocument/2006/relationships/hyperlink" Target="https://github.com/biodev/HNSCC_Notebook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ropensci.or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olinfay.me/docker-r-reproducibility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-compendium.science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karthik/holepunch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bdc_binder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colinfay.me/docker-r-reproducibility/" TargetMode="Externa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journals.plos.org/ploscompbiol/article?id=10.1371/journal.pcbi.1000424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colinfay.me/docker-r-reproducibility/" TargetMode="Externa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41BF9-F2BC-6046-B208-9CCC5B42A474}"/>
              </a:ext>
            </a:extLst>
          </p:cNvPr>
          <p:cNvSpPr txBox="1">
            <a:spLocks/>
          </p:cNvSpPr>
          <p:nvPr/>
        </p:nvSpPr>
        <p:spPr>
          <a:xfrm>
            <a:off x="234233" y="1846177"/>
            <a:ext cx="8525452" cy="307283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A Practical Guide for Reproducible Papers</a:t>
            </a:r>
            <a:b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Aurora Blucher, PhD</a:t>
            </a:r>
            <a:b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Postdoc, Mills Lab, Knight Cancer Institute</a:t>
            </a:r>
          </a:p>
          <a:p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Ted Laderas, PhD</a:t>
            </a: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Assistant Professor, DMICE</a:t>
            </a:r>
          </a:p>
          <a:p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14A487-F9D3-E645-BD44-456BB53E08C4}"/>
              </a:ext>
            </a:extLst>
          </p:cNvPr>
          <p:cNvSpPr txBox="1"/>
          <p:nvPr/>
        </p:nvSpPr>
        <p:spPr>
          <a:xfrm>
            <a:off x="1828798" y="4919008"/>
            <a:ext cx="69308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Head and Neck Project Repository</a:t>
            </a:r>
          </a:p>
          <a:p>
            <a:pPr algn="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https://github.com/biodev/HNSCC_Notebook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Reproducible Paper Repository</a:t>
            </a:r>
          </a:p>
          <a:p>
            <a:pPr algn="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https://github.com/ablucher/Workshop_ReproduciblePaper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599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966188-090A-5948-B3AA-3C4E0648D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77" y="1215171"/>
            <a:ext cx="8564578" cy="564282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6D1B65B-2498-D144-B2D3-4997CBCD2797}"/>
              </a:ext>
            </a:extLst>
          </p:cNvPr>
          <p:cNvSpPr txBox="1">
            <a:spLocks/>
          </p:cNvSpPr>
          <p:nvPr/>
        </p:nvSpPr>
        <p:spPr>
          <a:xfrm>
            <a:off x="94542" y="298972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Use your GitHub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README.md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as a Project Overview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369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870F-6CA6-C14F-9734-EA70BB7BC1B9}"/>
              </a:ext>
            </a:extLst>
          </p:cNvPr>
          <p:cNvSpPr txBox="1">
            <a:spLocks/>
          </p:cNvSpPr>
          <p:nvPr/>
        </p:nvSpPr>
        <p:spPr>
          <a:xfrm>
            <a:off x="182047" y="2788561"/>
            <a:ext cx="8445118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Identifying your inputs/ analysis steps/ output</a:t>
            </a:r>
          </a:p>
        </p:txBody>
      </p:sp>
    </p:spTree>
    <p:extLst>
      <p:ext uri="{BB962C8B-B14F-4D97-AF65-F5344CB8AC3E}">
        <p14:creationId xmlns:p14="http://schemas.microsoft.com/office/powerpoint/2010/main" val="1806967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B5B2EA-DB73-BC4A-B97B-BF2C6188F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96" y="804335"/>
            <a:ext cx="8639123" cy="51201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BB47C65-585B-6941-A51D-6B68641EEACB}"/>
              </a:ext>
            </a:extLst>
          </p:cNvPr>
          <p:cNvSpPr txBox="1">
            <a:spLocks/>
          </p:cNvSpPr>
          <p:nvPr/>
        </p:nvSpPr>
        <p:spPr>
          <a:xfrm>
            <a:off x="148863" y="42572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Identify key inputs-data files, pathway databases, annotation files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2678137-BAED-DD40-81EE-5E23496EFFDC}"/>
              </a:ext>
            </a:extLst>
          </p:cNvPr>
          <p:cNvSpPr/>
          <p:nvPr/>
        </p:nvSpPr>
        <p:spPr>
          <a:xfrm>
            <a:off x="601133" y="1481667"/>
            <a:ext cx="1888067" cy="1803400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220F406-5B49-5A48-B3E0-8E91FDA3EB95}"/>
              </a:ext>
            </a:extLst>
          </p:cNvPr>
          <p:cNvSpPr/>
          <p:nvPr/>
        </p:nvSpPr>
        <p:spPr>
          <a:xfrm>
            <a:off x="601133" y="3378200"/>
            <a:ext cx="3572934" cy="2032000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8F4765C-A65A-4D49-B698-774C6C6F2075}"/>
              </a:ext>
            </a:extLst>
          </p:cNvPr>
          <p:cNvSpPr/>
          <p:nvPr/>
        </p:nvSpPr>
        <p:spPr>
          <a:xfrm>
            <a:off x="2775090" y="1481667"/>
            <a:ext cx="1331243" cy="1803400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1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83" y="1110405"/>
            <a:ext cx="846255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Data set 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TCGA Head and Neck Squamous Cell Carcinoma Cohort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Mutation Data 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Copy Number Data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Cohort/clinical annotation  </a:t>
            </a:r>
          </a:p>
          <a:p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Best: include the open source, non PHI data files with your project</a:t>
            </a:r>
          </a:p>
          <a:p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 best: link to the public repository where data can be downloaded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Resources 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Reactome pathway database 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File of pathway IDs, names, and gene members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HPV status annotation file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Additional cohort annotation file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Cancer Targetome drug-target interactions file</a:t>
            </a:r>
          </a:p>
          <a:p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versions/access dates, and any modifications or clean-up you’ve done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DCB708F-3230-8447-9C2C-E79ADB10DD90}"/>
              </a:ext>
            </a:extLst>
          </p:cNvPr>
          <p:cNvSpPr txBox="1">
            <a:spLocks/>
          </p:cNvSpPr>
          <p:nvPr/>
        </p:nvSpPr>
        <p:spPr>
          <a:xfrm>
            <a:off x="148863" y="27526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Identify key inputs-data files, pathway databases, annotation file</a:t>
            </a:r>
          </a:p>
          <a:p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”Good Enough Practices in Scientific Computing” </a:t>
            </a:r>
          </a:p>
          <a:p>
            <a:r>
              <a:rPr lang="en-US" sz="1800" b="1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Greg Wilson &amp; Jennifer Bryan. 2017. 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8877697-FC81-B447-ABE3-D2EF018CBB9A}"/>
              </a:ext>
            </a:extLst>
          </p:cNvPr>
          <p:cNvGrpSpPr/>
          <p:nvPr/>
        </p:nvGrpSpPr>
        <p:grpSpPr>
          <a:xfrm>
            <a:off x="5039583" y="6373906"/>
            <a:ext cx="4324525" cy="662782"/>
            <a:chOff x="5039583" y="6373906"/>
            <a:chExt cx="4324525" cy="662782"/>
          </a:xfrm>
        </p:grpSpPr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6DD30157-1582-094C-9CA4-42DF4022BA64}"/>
                </a:ext>
              </a:extLst>
            </p:cNvPr>
            <p:cNvCxnSpPr/>
            <p:nvPr/>
          </p:nvCxnSpPr>
          <p:spPr>
            <a:xfrm>
              <a:off x="5039583" y="6550551"/>
              <a:ext cx="166743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879BD4D7-37B3-DC4D-8A40-6DC9AF34F8A8}"/>
                </a:ext>
              </a:extLst>
            </p:cNvPr>
            <p:cNvSpPr txBox="1">
              <a:spLocks/>
            </p:cNvSpPr>
            <p:nvPr/>
          </p:nvSpPr>
          <p:spPr>
            <a:xfrm>
              <a:off x="6707018" y="6373906"/>
              <a:ext cx="2657090" cy="662782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800" b="1" dirty="0">
                  <a:latin typeface="Arial" panose="020B0604020202020204" pitchFamily="34" charset="0"/>
                  <a:cs typeface="Arial" panose="020B0604020202020204" pitchFamily="34" charset="0"/>
                </a:rPr>
                <a:t> GitHub Repository</a:t>
              </a:r>
              <a:endParaRPr lang="en-US" sz="1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5251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83" y="938041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MyProject_Folder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&gt;data</a:t>
            </a:r>
          </a:p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&gt;R</a:t>
            </a:r>
          </a:p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&gt;output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DCB708F-3230-8447-9C2C-E79ADB10DD90}"/>
              </a:ext>
            </a:extLst>
          </p:cNvPr>
          <p:cNvSpPr txBox="1">
            <a:spLocks/>
          </p:cNvSpPr>
          <p:nvPr/>
        </p:nvSpPr>
        <p:spPr>
          <a:xfrm>
            <a:off x="148863" y="27526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Good Practices in Project Organization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948A6-C6B5-4A4C-9AE0-D23F6B3510B2}"/>
              </a:ext>
            </a:extLst>
          </p:cNvPr>
          <p:cNvSpPr txBox="1"/>
          <p:nvPr/>
        </p:nvSpPr>
        <p:spPr>
          <a:xfrm>
            <a:off x="3560141" y="1231491"/>
            <a:ext cx="4591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original_data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cleaned_data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resources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E0CD638-883A-4446-95EA-755725906332}"/>
              </a:ext>
            </a:extLst>
          </p:cNvPr>
          <p:cNvCxnSpPr/>
          <p:nvPr/>
        </p:nvCxnSpPr>
        <p:spPr>
          <a:xfrm flipH="1">
            <a:off x="2222229" y="1454657"/>
            <a:ext cx="1337912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5FF99E-C3C9-134A-BBAD-15A52C154510}"/>
              </a:ext>
            </a:extLst>
          </p:cNvPr>
          <p:cNvCxnSpPr/>
          <p:nvPr/>
        </p:nvCxnSpPr>
        <p:spPr>
          <a:xfrm flipH="1">
            <a:off x="2222229" y="1943941"/>
            <a:ext cx="1337912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690103A-E710-794F-80E4-55531668AB29}"/>
              </a:ext>
            </a:extLst>
          </p:cNvPr>
          <p:cNvSpPr txBox="1"/>
          <p:nvPr/>
        </p:nvSpPr>
        <p:spPr>
          <a:xfrm>
            <a:off x="3560141" y="1786608"/>
            <a:ext cx="431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.R scripts, markdown files, notebooks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83C7754-B08F-F94A-879A-440F4C11DC0D}"/>
              </a:ext>
            </a:extLst>
          </p:cNvPr>
          <p:cNvCxnSpPr/>
          <p:nvPr/>
        </p:nvCxnSpPr>
        <p:spPr>
          <a:xfrm flipH="1">
            <a:off x="2222229" y="2385099"/>
            <a:ext cx="1337912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94B111B-9E5A-EB4B-8ACB-C860F51EA249}"/>
              </a:ext>
            </a:extLst>
          </p:cNvPr>
          <p:cNvSpPr txBox="1"/>
          <p:nvPr/>
        </p:nvSpPr>
        <p:spPr>
          <a:xfrm>
            <a:off x="3560141" y="2200433"/>
            <a:ext cx="431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figures, tables, etc.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DDA72D-1C31-5D40-8649-2E93C3B13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804" y="3072532"/>
            <a:ext cx="7966206" cy="378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2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B5B2EA-DB73-BC4A-B97B-BF2C6188F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96" y="804335"/>
            <a:ext cx="8639123" cy="51201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BB47C65-585B-6941-A51D-6B68641EEACB}"/>
              </a:ext>
            </a:extLst>
          </p:cNvPr>
          <p:cNvSpPr txBox="1">
            <a:spLocks/>
          </p:cNvSpPr>
          <p:nvPr/>
        </p:nvSpPr>
        <p:spPr>
          <a:xfrm>
            <a:off x="148863" y="42572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Identify key analysis steps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220F406-5B49-5A48-B3E0-8E91FDA3EB95}"/>
              </a:ext>
            </a:extLst>
          </p:cNvPr>
          <p:cNvSpPr/>
          <p:nvPr/>
        </p:nvSpPr>
        <p:spPr>
          <a:xfrm>
            <a:off x="4427145" y="804336"/>
            <a:ext cx="2471595" cy="5053256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48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83" y="938041"/>
            <a:ext cx="7886700" cy="4351338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What are the main scripts used for analysis?</a:t>
            </a:r>
          </a:p>
          <a:p>
            <a:pPr lvl="1"/>
            <a:r>
              <a:rPr lang="en-US" sz="1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versus exploratory/one-off scripts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Do they run?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Are input files and output files clearly described?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Packages/dependencies at top of scripts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Helpful commenting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DCB708F-3230-8447-9C2C-E79ADB10DD90}"/>
              </a:ext>
            </a:extLst>
          </p:cNvPr>
          <p:cNvSpPr txBox="1">
            <a:spLocks/>
          </p:cNvSpPr>
          <p:nvPr/>
        </p:nvSpPr>
        <p:spPr>
          <a:xfrm>
            <a:off x="148863" y="27526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Good Practices in Project Organization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5995ABA-51E6-A44D-AF89-C8E61634A515}"/>
              </a:ext>
            </a:extLst>
          </p:cNvPr>
          <p:cNvGrpSpPr/>
          <p:nvPr/>
        </p:nvGrpSpPr>
        <p:grpSpPr>
          <a:xfrm>
            <a:off x="5039583" y="3344441"/>
            <a:ext cx="4324525" cy="662782"/>
            <a:chOff x="5039583" y="3344441"/>
            <a:chExt cx="4324525" cy="662782"/>
          </a:xfrm>
        </p:grpSpPr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66EDF285-1B83-AC40-B814-30821334C8FF}"/>
                </a:ext>
              </a:extLst>
            </p:cNvPr>
            <p:cNvCxnSpPr/>
            <p:nvPr/>
          </p:nvCxnSpPr>
          <p:spPr>
            <a:xfrm>
              <a:off x="5039583" y="3523129"/>
              <a:ext cx="166743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DF0A514E-A0F7-3547-86C6-31834E506EB4}"/>
                </a:ext>
              </a:extLst>
            </p:cNvPr>
            <p:cNvSpPr txBox="1">
              <a:spLocks/>
            </p:cNvSpPr>
            <p:nvPr/>
          </p:nvSpPr>
          <p:spPr>
            <a:xfrm>
              <a:off x="6707018" y="3344441"/>
              <a:ext cx="2657090" cy="662782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800" b="1" dirty="0">
                  <a:latin typeface="Arial" panose="020B0604020202020204" pitchFamily="34" charset="0"/>
                  <a:cs typeface="Arial" panose="020B0604020202020204" pitchFamily="34" charset="0"/>
                </a:rPr>
                <a:t> GitHub Repository</a:t>
              </a:r>
              <a:endParaRPr lang="en-US" sz="1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FC712A-3340-BC4A-86BF-F6FBE33D78A6}"/>
              </a:ext>
            </a:extLst>
          </p:cNvPr>
          <p:cNvSpPr txBox="1">
            <a:spLocks/>
          </p:cNvSpPr>
          <p:nvPr/>
        </p:nvSpPr>
        <p:spPr>
          <a:xfrm>
            <a:off x="555114" y="4952794"/>
            <a:ext cx="7886700" cy="6731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Great stage for a code review/ coding buddy</a:t>
            </a:r>
          </a:p>
          <a:p>
            <a:pPr marL="0" indent="0" algn="ctr">
              <a:buNone/>
            </a:pPr>
            <a:r>
              <a:rPr lang="en-US" sz="1800" b="1" dirty="0">
                <a:latin typeface="Arial"/>
                <a:cs typeface="Arial"/>
                <a:hlinkClick r:id="rId3"/>
              </a:rPr>
              <a:t>http://ropensci.org</a:t>
            </a:r>
            <a:r>
              <a:rPr lang="en-US" sz="1800" b="1" dirty="0">
                <a:latin typeface="Arial"/>
                <a:cs typeface="Arial"/>
              </a:rPr>
              <a:t> &lt;- open code reviewers for scientific R packages</a:t>
            </a: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40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83" y="938041"/>
            <a:ext cx="8763914" cy="19530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MyProject_Folder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&gt;data</a:t>
            </a:r>
          </a:p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&gt;R</a:t>
            </a:r>
          </a:p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&gt;output</a:t>
            </a:r>
          </a:p>
          <a:p>
            <a:pPr marL="0" indent="0"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DCB708F-3230-8447-9C2C-E79ADB10DD90}"/>
              </a:ext>
            </a:extLst>
          </p:cNvPr>
          <p:cNvSpPr txBox="1">
            <a:spLocks/>
          </p:cNvSpPr>
          <p:nvPr/>
        </p:nvSpPr>
        <p:spPr>
          <a:xfrm>
            <a:off x="148863" y="27526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here() package in R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948A6-C6B5-4A4C-9AE0-D23F6B3510B2}"/>
              </a:ext>
            </a:extLst>
          </p:cNvPr>
          <p:cNvSpPr txBox="1"/>
          <p:nvPr/>
        </p:nvSpPr>
        <p:spPr>
          <a:xfrm>
            <a:off x="4065319" y="884252"/>
            <a:ext cx="4291391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looks for .</a:t>
            </a:r>
            <a:r>
              <a:rPr lang="en-US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Rproj</a:t>
            </a: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file</a:t>
            </a: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here() makes this your root directory</a:t>
            </a:r>
          </a:p>
          <a:p>
            <a:r>
              <a:rPr lang="en-US" dirty="0">
                <a:solidFill>
                  <a:srgbClr val="0070C0"/>
                </a:solidFill>
                <a:latin typeface="Arial"/>
                <a:cs typeface="Arial"/>
              </a:rPr>
              <a:t>all file paths now relative to root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E0CD638-883A-4446-95EA-755725906332}"/>
              </a:ext>
            </a:extLst>
          </p:cNvPr>
          <p:cNvCxnSpPr/>
          <p:nvPr/>
        </p:nvCxnSpPr>
        <p:spPr>
          <a:xfrm flipH="1">
            <a:off x="2683035" y="1117773"/>
            <a:ext cx="1337912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396DCC4-6516-944A-A1A9-4CC2EDE99BC6}"/>
              </a:ext>
            </a:extLst>
          </p:cNvPr>
          <p:cNvSpPr txBox="1">
            <a:spLocks/>
          </p:cNvSpPr>
          <p:nvPr/>
        </p:nvSpPr>
        <p:spPr>
          <a:xfrm>
            <a:off x="264583" y="4098536"/>
            <a:ext cx="8763914" cy="12130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&gt;library(here) #attach library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&gt;here() #show me my root directory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myfile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&lt;-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read_csv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(here(“data”,  “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myfile.csv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”)) #read in file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F22EF69-9A9D-FF4B-8D1E-4A2DE595ECE2}"/>
              </a:ext>
            </a:extLst>
          </p:cNvPr>
          <p:cNvGrpSpPr/>
          <p:nvPr/>
        </p:nvGrpSpPr>
        <p:grpSpPr>
          <a:xfrm>
            <a:off x="2283531" y="5169822"/>
            <a:ext cx="4962186" cy="1662158"/>
            <a:chOff x="2283531" y="5169822"/>
            <a:chExt cx="4962186" cy="166215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FE0E88-8FDA-7042-B086-6CE1E1A023DF}"/>
                </a:ext>
              </a:extLst>
            </p:cNvPr>
            <p:cNvSpPr txBox="1"/>
            <p:nvPr/>
          </p:nvSpPr>
          <p:spPr>
            <a:xfrm>
              <a:off x="2283531" y="5908650"/>
              <a:ext cx="4962186" cy="923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cross-platform compatible file paths</a:t>
              </a:r>
            </a:p>
            <a:p>
              <a:r>
                <a:rPr lang="en-US" b="1" dirty="0">
                  <a:solidFill>
                    <a:srgbClr val="0070C0"/>
                  </a:solidFill>
                  <a:latin typeface="Arial"/>
                  <a:cs typeface="Arial"/>
                </a:rPr>
                <a:t>Can move an </a:t>
              </a:r>
              <a:r>
                <a:rPr lang="en-US" b="1" dirty="0" err="1">
                  <a:solidFill>
                    <a:srgbClr val="0070C0"/>
                  </a:solidFill>
                  <a:latin typeface="Arial"/>
                  <a:cs typeface="Arial"/>
                </a:rPr>
                <a:t>Rmarkdown</a:t>
              </a:r>
              <a:r>
                <a:rPr lang="en-US" b="1" dirty="0">
                  <a:solidFill>
                    <a:srgbClr val="0070C0"/>
                  </a:solidFill>
                  <a:latin typeface="Arial"/>
                  <a:cs typeface="Arial"/>
                </a:rPr>
                <a:t> report anywhere in project and will still execute</a:t>
              </a:r>
              <a:endPara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D308C9A-F91C-6146-82BD-6D9DB0C455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76082" y="5169822"/>
              <a:ext cx="670458" cy="738828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118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870F-6CA6-C14F-9734-EA70BB7BC1B9}"/>
              </a:ext>
            </a:extLst>
          </p:cNvPr>
          <p:cNvSpPr txBox="1">
            <a:spLocks/>
          </p:cNvSpPr>
          <p:nvPr/>
        </p:nvSpPr>
        <p:spPr>
          <a:xfrm>
            <a:off x="182046" y="2788561"/>
            <a:ext cx="8670405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Identifying your inputs/ analysis steps/ output</a:t>
            </a:r>
          </a:p>
          <a:p>
            <a:r>
              <a:rPr lang="en-US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Separate out any sub-analyses </a:t>
            </a: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436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B5B2EA-DB73-BC4A-B97B-BF2C6188F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96" y="804335"/>
            <a:ext cx="8639123" cy="51201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BB47C65-585B-6941-A51D-6B68641EEACB}"/>
              </a:ext>
            </a:extLst>
          </p:cNvPr>
          <p:cNvSpPr txBox="1">
            <a:spLocks/>
          </p:cNvSpPr>
          <p:nvPr/>
        </p:nvSpPr>
        <p:spPr>
          <a:xfrm>
            <a:off x="148863" y="42572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Identify key analysis steps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220F406-5B49-5A48-B3E0-8E91FDA3EB95}"/>
              </a:ext>
            </a:extLst>
          </p:cNvPr>
          <p:cNvSpPr/>
          <p:nvPr/>
        </p:nvSpPr>
        <p:spPr>
          <a:xfrm>
            <a:off x="4427145" y="804336"/>
            <a:ext cx="2471595" cy="5053256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9CAF7D3-A1FD-A944-B429-DB8BB391029D}"/>
              </a:ext>
            </a:extLst>
          </p:cNvPr>
          <p:cNvSpPr txBox="1">
            <a:spLocks/>
          </p:cNvSpPr>
          <p:nvPr/>
        </p:nvSpPr>
        <p:spPr>
          <a:xfrm>
            <a:off x="3517351" y="6107096"/>
            <a:ext cx="4518212" cy="39208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you have similar sub-analyses?</a:t>
            </a:r>
            <a:b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382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9B0784-552A-9E4C-A94D-3334E59469C5}"/>
              </a:ext>
            </a:extLst>
          </p:cNvPr>
          <p:cNvSpPr txBox="1">
            <a:spLocks/>
          </p:cNvSpPr>
          <p:nvPr/>
        </p:nvSpPr>
        <p:spPr>
          <a:xfrm>
            <a:off x="261584" y="747342"/>
            <a:ext cx="7886700" cy="557277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Workshop Overview</a:t>
            </a: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Creating a Strategy/ Project Management Good Practices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Literate Programming with R Markdown Notebooks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Research Compendia with Binder  / </a:t>
            </a:r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Hands-On Binder Demo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Project Management Good Practices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Bonus Round: Sub-analyses and annotation files</a:t>
            </a:r>
          </a:p>
        </p:txBody>
      </p:sp>
    </p:spTree>
    <p:extLst>
      <p:ext uri="{BB962C8B-B14F-4D97-AF65-F5344CB8AC3E}">
        <p14:creationId xmlns:p14="http://schemas.microsoft.com/office/powerpoint/2010/main" val="2398950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E907AB4-5F1E-A14C-A498-A472440BDAB8}"/>
              </a:ext>
            </a:extLst>
          </p:cNvPr>
          <p:cNvSpPr txBox="1">
            <a:spLocks/>
          </p:cNvSpPr>
          <p:nvPr/>
        </p:nvSpPr>
        <p:spPr>
          <a:xfrm>
            <a:off x="121969" y="264355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Consider adding workflow figures</a:t>
            </a:r>
          </a:p>
          <a:p>
            <a:r>
              <a:rPr lang="en-US" sz="1800" b="1" i="1" dirty="0">
                <a:latin typeface="Arial" panose="020B0604020202020204" pitchFamily="34" charset="0"/>
                <a:cs typeface="Arial" panose="020B0604020202020204" pitchFamily="34" charset="0"/>
              </a:rPr>
              <a:t>Differentiate between sequential versus parallel tasks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9C9097-FA6A-D244-BD8D-174E0132A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389" y="1432466"/>
            <a:ext cx="8433444" cy="39060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27F6B6-23D6-3347-B952-90DB931974BE}"/>
              </a:ext>
            </a:extLst>
          </p:cNvPr>
          <p:cNvSpPr txBox="1"/>
          <p:nvPr/>
        </p:nvSpPr>
        <p:spPr>
          <a:xfrm>
            <a:off x="6522769" y="601469"/>
            <a:ext cx="2433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sizes, </a:t>
            </a:r>
          </a:p>
          <a:p>
            <a:r>
              <a:rPr lang="en-US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coverage, serve as reproducibility landmarks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16DA1F-4BFE-134A-9A66-0056ABDE2571}"/>
              </a:ext>
            </a:extLst>
          </p:cNvPr>
          <p:cNvCxnSpPr>
            <a:cxnSpLocks/>
          </p:cNvCxnSpPr>
          <p:nvPr/>
        </p:nvCxnSpPr>
        <p:spPr>
          <a:xfrm flipH="1">
            <a:off x="5930153" y="927136"/>
            <a:ext cx="592616" cy="50533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37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B5B2EA-DB73-BC4A-B97B-BF2C6188F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96" y="804335"/>
            <a:ext cx="8639123" cy="51201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BB47C65-585B-6941-A51D-6B68641EEACB}"/>
              </a:ext>
            </a:extLst>
          </p:cNvPr>
          <p:cNvSpPr txBox="1">
            <a:spLocks/>
          </p:cNvSpPr>
          <p:nvPr/>
        </p:nvSpPr>
        <p:spPr>
          <a:xfrm>
            <a:off x="148863" y="42572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Identify key outputs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187DC0B-7FAA-1344-BD3D-902C687F4FA4}"/>
              </a:ext>
            </a:extLst>
          </p:cNvPr>
          <p:cNvSpPr/>
          <p:nvPr/>
        </p:nvSpPr>
        <p:spPr>
          <a:xfrm>
            <a:off x="7086956" y="1332429"/>
            <a:ext cx="1477924" cy="3749709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61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870F-6CA6-C14F-9734-EA70BB7BC1B9}"/>
              </a:ext>
            </a:extLst>
          </p:cNvPr>
          <p:cNvSpPr txBox="1">
            <a:spLocks/>
          </p:cNvSpPr>
          <p:nvPr/>
        </p:nvSpPr>
        <p:spPr>
          <a:xfrm>
            <a:off x="182047" y="2788561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Recreating Your Results</a:t>
            </a:r>
            <a:endParaRPr lang="en-US" sz="28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900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A44C38-11DF-8140-80B0-A233ADAB1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23" y="1330837"/>
            <a:ext cx="4721044" cy="160345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258AE3C-BD72-494E-8950-48CA31B377EA}"/>
              </a:ext>
            </a:extLst>
          </p:cNvPr>
          <p:cNvSpPr txBox="1">
            <a:spLocks/>
          </p:cNvSpPr>
          <p:nvPr/>
        </p:nvSpPr>
        <p:spPr>
          <a:xfrm>
            <a:off x="148863" y="27526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Where do all my figures and tables come from?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B544131-B981-4543-A508-EDB47466B6CB}"/>
              </a:ext>
            </a:extLst>
          </p:cNvPr>
          <p:cNvSpPr txBox="1">
            <a:spLocks/>
          </p:cNvSpPr>
          <p:nvPr/>
        </p:nvSpPr>
        <p:spPr>
          <a:xfrm>
            <a:off x="189204" y="881520"/>
            <a:ext cx="2455384" cy="33555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Figure 2. A and B.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3AD22D-C214-6144-BF74-E6D25455A5E9}"/>
              </a:ext>
            </a:extLst>
          </p:cNvPr>
          <p:cNvGrpSpPr/>
          <p:nvPr/>
        </p:nvGrpSpPr>
        <p:grpSpPr>
          <a:xfrm>
            <a:off x="274931" y="3150623"/>
            <a:ext cx="4755395" cy="3200109"/>
            <a:chOff x="274931" y="3150623"/>
            <a:chExt cx="4755395" cy="320010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BFC2FD9-9E08-A84F-9E84-9325C7BFE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0305" y="3408192"/>
              <a:ext cx="4600021" cy="2942540"/>
            </a:xfrm>
            <a:prstGeom prst="rect">
              <a:avLst/>
            </a:prstGeom>
          </p:spPr>
        </p:pic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4847F010-8C68-3C40-A090-CC4BD19EAEF8}"/>
                </a:ext>
              </a:extLst>
            </p:cNvPr>
            <p:cNvSpPr txBox="1">
              <a:spLocks/>
            </p:cNvSpPr>
            <p:nvPr/>
          </p:nvSpPr>
          <p:spPr>
            <a:xfrm>
              <a:off x="274931" y="3150623"/>
              <a:ext cx="2455384" cy="335555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Figure 5.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5C8E23D6-37D7-3F41-B89C-63C29D5B577F}"/>
              </a:ext>
            </a:extLst>
          </p:cNvPr>
          <p:cNvSpPr txBox="1">
            <a:spLocks/>
          </p:cNvSpPr>
          <p:nvPr/>
        </p:nvSpPr>
        <p:spPr>
          <a:xfrm>
            <a:off x="5560359" y="1872390"/>
            <a:ext cx="3227293" cy="3355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Created within R scripts</a:t>
            </a:r>
            <a:endParaRPr lang="en-US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0994992-93AF-9749-AC08-3EC96C36150E}"/>
              </a:ext>
            </a:extLst>
          </p:cNvPr>
          <p:cNvSpPr txBox="1">
            <a:spLocks/>
          </p:cNvSpPr>
          <p:nvPr/>
        </p:nvSpPr>
        <p:spPr>
          <a:xfrm>
            <a:off x="5560359" y="3990753"/>
            <a:ext cx="3168079" cy="3355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Created in another software application 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Cytoscape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en-US" sz="20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ReactomeFIVIz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56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870F-6CA6-C14F-9734-EA70BB7BC1B9}"/>
              </a:ext>
            </a:extLst>
          </p:cNvPr>
          <p:cNvSpPr txBox="1">
            <a:spLocks/>
          </p:cNvSpPr>
          <p:nvPr/>
        </p:nvSpPr>
        <p:spPr>
          <a:xfrm>
            <a:off x="182047" y="2788561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Recreating Your Results</a:t>
            </a:r>
          </a:p>
          <a:p>
            <a:r>
              <a:rPr lang="en-US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forget your supplemental!</a:t>
            </a: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835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82" y="938041"/>
            <a:ext cx="8879417" cy="24640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Make a clear path to your outputs</a:t>
            </a:r>
          </a:p>
          <a:p>
            <a:pPr marL="0" indent="0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Imagine you are guiding a friend who is excited about your research!</a:t>
            </a:r>
          </a:p>
          <a:p>
            <a:pPr marL="0" indent="0">
              <a:buNone/>
            </a:pP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DCB708F-3230-8447-9C2C-E79ADB10DD90}"/>
              </a:ext>
            </a:extLst>
          </p:cNvPr>
          <p:cNvSpPr txBox="1">
            <a:spLocks/>
          </p:cNvSpPr>
          <p:nvPr/>
        </p:nvSpPr>
        <p:spPr>
          <a:xfrm>
            <a:off x="148863" y="275260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Good Practices in Project Organization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0B0FDDE-FE92-6E45-B822-F622C851D37A}"/>
              </a:ext>
            </a:extLst>
          </p:cNvPr>
          <p:cNvSpPr txBox="1">
            <a:spLocks/>
          </p:cNvSpPr>
          <p:nvPr/>
        </p:nvSpPr>
        <p:spPr>
          <a:xfrm>
            <a:off x="264581" y="2263604"/>
            <a:ext cx="8879417" cy="617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links to key outputs directly in your </a:t>
            </a:r>
            <a:r>
              <a:rPr lang="en-US" sz="20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README.md</a:t>
            </a:r>
            <a:endParaRPr lang="en-US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EC6C66-2096-C64C-BC3B-2F869C63F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82" y="2625818"/>
            <a:ext cx="7073153" cy="378978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E6CF00C-982D-2043-89A1-2B12F1ADC49B}"/>
              </a:ext>
            </a:extLst>
          </p:cNvPr>
          <p:cNvCxnSpPr>
            <a:cxnSpLocks/>
          </p:cNvCxnSpPr>
          <p:nvPr/>
        </p:nvCxnSpPr>
        <p:spPr>
          <a:xfrm flipH="1">
            <a:off x="1995055" y="2452255"/>
            <a:ext cx="488372" cy="45411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9438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870F-6CA6-C14F-9734-EA70BB7BC1B9}"/>
              </a:ext>
            </a:extLst>
          </p:cNvPr>
          <p:cNvSpPr txBox="1">
            <a:spLocks/>
          </p:cNvSpPr>
          <p:nvPr/>
        </p:nvSpPr>
        <p:spPr>
          <a:xfrm>
            <a:off x="182047" y="2788561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Code Reproducibility</a:t>
            </a:r>
            <a:endParaRPr lang="en-US" sz="28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6078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Literate programming/ R markdown notebooks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3660"/>
            <a:ext cx="7886700" cy="4351338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Walk-through R markdown notebook</a:t>
            </a:r>
          </a:p>
        </p:txBody>
      </p:sp>
    </p:spTree>
    <p:extLst>
      <p:ext uri="{BB962C8B-B14F-4D97-AF65-F5344CB8AC3E}">
        <p14:creationId xmlns:p14="http://schemas.microsoft.com/office/powerpoint/2010/main" val="20378720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latin typeface="Arial"/>
                <a:cs typeface="Arial"/>
              </a:rPr>
              <a:t>Reproducible Software Environment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3660"/>
            <a:ext cx="78867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latin typeface="Arial"/>
                <a:cs typeface="Arial"/>
              </a:rPr>
              <a:t>Best Practice is to reproduce the entire software environment used in analysis</a:t>
            </a:r>
          </a:p>
          <a:p>
            <a:r>
              <a:rPr lang="en-US" sz="1800" dirty="0">
                <a:latin typeface="Arial"/>
                <a:cs typeface="Arial"/>
              </a:rPr>
              <a:t>Many tools for this that are language specific: R: </a:t>
            </a:r>
            <a:r>
              <a:rPr lang="en-US" sz="1800" dirty="0" err="1">
                <a:latin typeface="Arial"/>
                <a:cs typeface="Arial"/>
              </a:rPr>
              <a:t>renv</a:t>
            </a:r>
            <a:r>
              <a:rPr lang="en-US" sz="1800" dirty="0">
                <a:latin typeface="Arial"/>
                <a:cs typeface="Arial"/>
              </a:rPr>
              <a:t> and Python: </a:t>
            </a:r>
            <a:r>
              <a:rPr lang="en-US" sz="1800" dirty="0" err="1">
                <a:latin typeface="Arial"/>
                <a:cs typeface="Arial"/>
              </a:rPr>
              <a:t>virtualenv</a:t>
            </a:r>
            <a:endParaRPr lang="en-US" sz="1800" dirty="0">
              <a:latin typeface="Arial"/>
              <a:cs typeface="Arial"/>
            </a:endParaRPr>
          </a:p>
          <a:p>
            <a:r>
              <a:rPr lang="en-US" sz="1800" dirty="0">
                <a:latin typeface="Arial"/>
                <a:cs typeface="Arial"/>
              </a:rPr>
              <a:t>Docker: lets you reproduce the entire software environment (analysis software versions, software dependencies and software packages needed) in a OS independent manner</a:t>
            </a:r>
          </a:p>
          <a:p>
            <a:r>
              <a:rPr lang="en-US" sz="1800" dirty="0">
                <a:latin typeface="Arial"/>
                <a:cs typeface="Arial"/>
              </a:rPr>
              <a:t>Need to specify packages and versions (use tags to specify releases)</a:t>
            </a:r>
          </a:p>
          <a:p>
            <a:r>
              <a:rPr lang="en-US" sz="1800" dirty="0">
                <a:latin typeface="Arial"/>
                <a:cs typeface="Arial"/>
              </a:rPr>
              <a:t>Don't get too dependent on any one install of software – ensure that your analysis can be run across OSes and versions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7117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BFF548-9E25-BF4C-8177-92983832EA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00"/>
          <a:stretch/>
        </p:blipFill>
        <p:spPr>
          <a:xfrm>
            <a:off x="0" y="1619063"/>
            <a:ext cx="9144000" cy="348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38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E7D47-1222-40D2-B2B7-89F4B45BB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Glossary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74A6D-777E-4645-9419-9488984B7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4289"/>
            <a:ext cx="78867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Software Environment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what your code needs to run, such as operating system, programs, databases, etc.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Research Compendium: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data, code, and documentation, often goes along with a scientific publication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Literate Programming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combining code and human-readable explanations of your code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Repository: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folder for your project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Docker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a program that lets you manipulate multiple operating systems on your computer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475CE6-FA1C-A94F-AEC8-DECD5AB93EC7}"/>
              </a:ext>
            </a:extLst>
          </p:cNvPr>
          <p:cNvSpPr txBox="1">
            <a:spLocks/>
          </p:cNvSpPr>
          <p:nvPr/>
        </p:nvSpPr>
        <p:spPr>
          <a:xfrm>
            <a:off x="1257300" y="596236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latin typeface="Arial"/>
                <a:cs typeface="Arial"/>
              </a:rPr>
              <a:t>Docker and R Reproducibility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ea typeface="+mj-lt"/>
                <a:cs typeface="+mj-lt"/>
                <a:hlinkClick r:id="rId2"/>
              </a:rPr>
              <a:t>https://colinfay.me/docker-r-reproducibility/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172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398" y="643422"/>
            <a:ext cx="7886700" cy="1198631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Creating a “Binder”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8593E1B-483B-2A4D-8DDA-54BF8854C12D}"/>
              </a:ext>
            </a:extLst>
          </p:cNvPr>
          <p:cNvSpPr txBox="1">
            <a:spLocks/>
          </p:cNvSpPr>
          <p:nvPr/>
        </p:nvSpPr>
        <p:spPr>
          <a:xfrm>
            <a:off x="615398" y="1590953"/>
            <a:ext cx="7886700" cy="1198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Creating a “Binder-Ready” Repository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(e.g. Git Repo)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60194AA-CD0B-3F4B-9D0F-0AE6EC79B011}"/>
              </a:ext>
            </a:extLst>
          </p:cNvPr>
          <p:cNvSpPr txBox="1">
            <a:spLocks/>
          </p:cNvSpPr>
          <p:nvPr/>
        </p:nvSpPr>
        <p:spPr>
          <a:xfrm>
            <a:off x="615398" y="2789584"/>
            <a:ext cx="7886700" cy="1198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Your Repository + Code + Configuration Files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966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AE842D-9C13-6D4D-8C19-5FB0557A7A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40" t="2012" r="10138" b="8814"/>
          <a:stretch/>
        </p:blipFill>
        <p:spPr>
          <a:xfrm>
            <a:off x="218209" y="218209"/>
            <a:ext cx="8458200" cy="61045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C927E4-4C5F-7248-A6B9-6426E16258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083" r="31167" b="-1"/>
          <a:stretch/>
        </p:blipFill>
        <p:spPr>
          <a:xfrm>
            <a:off x="2919845" y="6224154"/>
            <a:ext cx="6224155" cy="56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6202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911" y="256740"/>
            <a:ext cx="8255577" cy="1325563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/>
                <a:cs typeface="Arial"/>
              </a:rPr>
              <a:t>Hands On - Setting up a </a:t>
            </a:r>
            <a:r>
              <a:rPr lang="en-US" sz="2000" b="1" dirty="0" err="1">
                <a:latin typeface="Arial"/>
                <a:cs typeface="Arial"/>
              </a:rPr>
              <a:t>Github</a:t>
            </a:r>
            <a:r>
              <a:rPr lang="en-US" sz="2000" b="1" dirty="0">
                <a:latin typeface="Arial"/>
                <a:cs typeface="Arial"/>
              </a:rPr>
              <a:t> Repository/Compendia for Binder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349" y="1311139"/>
            <a:ext cx="7886700" cy="50764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repository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(public)</a:t>
            </a: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R markdown notebook</a:t>
            </a: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Configuration for Binder</a:t>
            </a:r>
          </a:p>
          <a:p>
            <a:pPr marL="457200" lvl="1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Option 1.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install.R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and runtime.txt</a:t>
            </a:r>
          </a:p>
          <a:p>
            <a:pPr marL="457200" lvl="1" indent="0">
              <a:buNone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install.R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#R script that with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install.packages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() calls</a:t>
            </a:r>
          </a:p>
          <a:p>
            <a:pPr marL="457200" lvl="1" indent="0">
              <a:buNone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runtime.txt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#specify R version here</a:t>
            </a:r>
          </a:p>
          <a:p>
            <a:pPr marL="457200" lvl="1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lvl="1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Option 2. Docker file set up</a:t>
            </a:r>
          </a:p>
          <a:p>
            <a:pPr marL="457200" lvl="1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binder/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Dockerfile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>
              <a:buNone/>
            </a:pP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More info: Research Compendium: </a:t>
            </a:r>
            <a:r>
              <a:rPr lang="en-US" sz="1800" dirty="0">
                <a:latin typeface="Arial" panose="020B0604020202020204" pitchFamily="34" charset="0"/>
                <a:ea typeface="+mn-lt"/>
                <a:cs typeface="Arial" panose="020B0604020202020204" pitchFamily="34" charset="0"/>
                <a:hlinkClick r:id="rId3"/>
              </a:rPr>
              <a:t>https://research-compendium.science/</a:t>
            </a:r>
          </a:p>
          <a:p>
            <a:pPr marL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Holepunch Package for Binder: </a:t>
            </a:r>
            <a:r>
              <a:rPr lang="en-US" sz="1800" dirty="0">
                <a:latin typeface="Arial" panose="020B0604020202020204" pitchFamily="34" charset="0"/>
                <a:ea typeface="+mn-lt"/>
                <a:cs typeface="Arial" panose="020B0604020202020204" pitchFamily="34" charset="0"/>
                <a:hlinkClick r:id="rId4"/>
              </a:rPr>
              <a:t>https://github.com/karthik/holepunch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020344-35F3-C449-82B1-5F893DF39034}"/>
              </a:ext>
            </a:extLst>
          </p:cNvPr>
          <p:cNvGrpSpPr/>
          <p:nvPr/>
        </p:nvGrpSpPr>
        <p:grpSpPr>
          <a:xfrm>
            <a:off x="6314209" y="2133616"/>
            <a:ext cx="3213846" cy="1555034"/>
            <a:chOff x="4249271" y="1443660"/>
            <a:chExt cx="3213846" cy="1555034"/>
          </a:xfrm>
        </p:grpSpPr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1E45C173-1CD8-5642-B3D2-EE3B9A7063B3}"/>
                </a:ext>
              </a:extLst>
            </p:cNvPr>
            <p:cNvSpPr/>
            <p:nvPr/>
          </p:nvSpPr>
          <p:spPr>
            <a:xfrm>
              <a:off x="4249271" y="1443660"/>
              <a:ext cx="416858" cy="1555034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5F9D5F-CE76-604C-86DA-142F37BDFD80}"/>
                </a:ext>
              </a:extLst>
            </p:cNvPr>
            <p:cNvSpPr txBox="1"/>
            <p:nvPr/>
          </p:nvSpPr>
          <p:spPr>
            <a:xfrm>
              <a:off x="4787152" y="2036511"/>
              <a:ext cx="2675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Demo for today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3FA5C45-25AF-0244-8B0D-40427EC1E792}"/>
              </a:ext>
            </a:extLst>
          </p:cNvPr>
          <p:cNvGrpSpPr/>
          <p:nvPr/>
        </p:nvGrpSpPr>
        <p:grpSpPr>
          <a:xfrm>
            <a:off x="6314209" y="4014764"/>
            <a:ext cx="3092823" cy="1023335"/>
            <a:chOff x="6435232" y="3373510"/>
            <a:chExt cx="3092823" cy="102333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4EE88B6-0B2C-6E48-B185-BFA74FA21399}"/>
                </a:ext>
              </a:extLst>
            </p:cNvPr>
            <p:cNvSpPr txBox="1"/>
            <p:nvPr/>
          </p:nvSpPr>
          <p:spPr>
            <a:xfrm>
              <a:off x="6852090" y="3700511"/>
              <a:ext cx="2675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Alternate option</a:t>
              </a:r>
            </a:p>
          </p:txBody>
        </p:sp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F951A18B-6F4F-C645-86A1-6834528A8695}"/>
                </a:ext>
              </a:extLst>
            </p:cNvPr>
            <p:cNvSpPr/>
            <p:nvPr/>
          </p:nvSpPr>
          <p:spPr>
            <a:xfrm>
              <a:off x="6435232" y="3373510"/>
              <a:ext cx="416858" cy="1023335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55592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2470323"/>
            <a:ext cx="7975324" cy="1325563"/>
          </a:xfrm>
        </p:spPr>
        <p:txBody>
          <a:bodyPr>
            <a:noAutofit/>
          </a:bodyPr>
          <a:lstStyle/>
          <a:p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ea typeface="+mj-lt"/>
                <a:cs typeface="+mj-lt"/>
                <a:hlinkClick r:id="rId2"/>
              </a:rPr>
              <a:t>http://bit.ly/bdc_binder</a:t>
            </a:r>
            <a:r>
              <a:rPr lang="en-US" sz="2800" dirty="0">
                <a:ea typeface="+mj-lt"/>
                <a:cs typeface="+mj-lt"/>
              </a:rPr>
              <a:t> </a:t>
            </a:r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7232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27DBC7C-577F-8B4F-AC2E-96BD547B5D1C}"/>
              </a:ext>
            </a:extLst>
          </p:cNvPr>
          <p:cNvSpPr txBox="1">
            <a:spLocks/>
          </p:cNvSpPr>
          <p:nvPr/>
        </p:nvSpPr>
        <p:spPr>
          <a:xfrm>
            <a:off x="118511" y="201496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mybinder.org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3D36FB-5DA2-8B4B-A2F7-5E02031B4C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619"/>
          <a:stretch/>
        </p:blipFill>
        <p:spPr>
          <a:xfrm>
            <a:off x="0" y="663566"/>
            <a:ext cx="9144000" cy="14037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E9477A-CAA1-D64C-9774-03125FB915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381" b="61920"/>
          <a:stretch/>
        </p:blipFill>
        <p:spPr>
          <a:xfrm>
            <a:off x="0" y="2067340"/>
            <a:ext cx="9144000" cy="7023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0D5B6A-6975-834C-A1FA-116CB59F9B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080"/>
          <a:stretch/>
        </p:blipFill>
        <p:spPr>
          <a:xfrm>
            <a:off x="0" y="2769704"/>
            <a:ext cx="9144000" cy="342473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D8CAA00-FA84-1D44-AC99-72886FE7CCC0}"/>
              </a:ext>
            </a:extLst>
          </p:cNvPr>
          <p:cNvSpPr txBox="1">
            <a:spLocks/>
          </p:cNvSpPr>
          <p:nvPr/>
        </p:nvSpPr>
        <p:spPr>
          <a:xfrm>
            <a:off x="973276" y="6234016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will take a while the first time you build your binder!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05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C50CC-53AF-7541-BA93-C036521A0DC7}"/>
              </a:ext>
            </a:extLst>
          </p:cNvPr>
          <p:cNvSpPr txBox="1">
            <a:spLocks/>
          </p:cNvSpPr>
          <p:nvPr/>
        </p:nvSpPr>
        <p:spPr>
          <a:xfrm>
            <a:off x="327314" y="333954"/>
            <a:ext cx="7886700" cy="100647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/>
                <a:cs typeface="Arial"/>
              </a:rPr>
              <a:t>How Docker Operates Behind the Scenes </a:t>
            </a:r>
            <a:r>
              <a:rPr lang="en-US" sz="2000" b="1" dirty="0">
                <a:solidFill>
                  <a:srgbClr val="0070C0"/>
                </a:solidFill>
                <a:latin typeface="Arial"/>
                <a:cs typeface="Arial"/>
              </a:rPr>
              <a:t>(repo2docker)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1459FC4-8905-834C-94A2-F1F5C6FC5261}"/>
              </a:ext>
            </a:extLst>
          </p:cNvPr>
          <p:cNvSpPr txBox="1">
            <a:spLocks/>
          </p:cNvSpPr>
          <p:nvPr/>
        </p:nvSpPr>
        <p:spPr>
          <a:xfrm>
            <a:off x="1257300" y="596236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latin typeface="Arial"/>
                <a:cs typeface="Arial"/>
              </a:rPr>
              <a:t>Docker and R Reproducibility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ea typeface="+mj-lt"/>
                <a:cs typeface="+mj-lt"/>
                <a:hlinkClick r:id="rId2"/>
              </a:rPr>
              <a:t>https://colinfay.me/docker-r-reproducibility/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94257A-44CF-F34F-8187-1B291450DC8B}"/>
              </a:ext>
            </a:extLst>
          </p:cNvPr>
          <p:cNvSpPr txBox="1">
            <a:spLocks/>
          </p:cNvSpPr>
          <p:nvPr/>
        </p:nvSpPr>
        <p:spPr>
          <a:xfrm>
            <a:off x="545523" y="1057973"/>
            <a:ext cx="7886700" cy="49043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Docker = a program to let you run multiple operating systems on your computer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/>
                <a:cs typeface="Arial"/>
              </a:rPr>
              <a:t>We use Docker to specify our software environment as an image and run it as a container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Images versus containers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Images are the definition for the operating systems 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Containers are the actual running instance</a:t>
            </a:r>
          </a:p>
          <a:p>
            <a:pPr lvl="1"/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Option #2 is using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Dockerfile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to build our image</a:t>
            </a:r>
          </a:p>
          <a:p>
            <a:pPr lvl="1"/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Dockerfile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= configuration file</a:t>
            </a: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lvl="1"/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77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314" y="333954"/>
            <a:ext cx="7886700" cy="1006474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/>
                <a:cs typeface="Arial"/>
              </a:rPr>
              <a:t>What’s going on behind the scenes?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BB96DB-B0EF-C748-A303-08CBDB3E6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664" y="816178"/>
            <a:ext cx="7150110" cy="5670434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FB88706-FB22-A849-BDF8-F5FB26D29EA9}"/>
              </a:ext>
            </a:extLst>
          </p:cNvPr>
          <p:cNvSpPr/>
          <p:nvPr/>
        </p:nvSpPr>
        <p:spPr>
          <a:xfrm>
            <a:off x="2637183" y="1822651"/>
            <a:ext cx="1523999" cy="11325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0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86C312-4FF6-7940-BA9B-D69D4905C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314" y="1046922"/>
            <a:ext cx="8505626" cy="489284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564E8F3-7627-AA46-89A9-29C3AF60CF45}"/>
              </a:ext>
            </a:extLst>
          </p:cNvPr>
          <p:cNvSpPr txBox="1">
            <a:spLocks/>
          </p:cNvSpPr>
          <p:nvPr/>
        </p:nvSpPr>
        <p:spPr>
          <a:xfrm>
            <a:off x="327314" y="333954"/>
            <a:ext cx="7886700" cy="100647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/>
                <a:cs typeface="Arial"/>
              </a:rPr>
              <a:t>Using This Workshop as a Template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51E7AB-EDD8-CB48-84FA-56B259AD8D27}"/>
              </a:ext>
            </a:extLst>
          </p:cNvPr>
          <p:cNvSpPr/>
          <p:nvPr/>
        </p:nvSpPr>
        <p:spPr>
          <a:xfrm>
            <a:off x="6374296" y="3246783"/>
            <a:ext cx="1086678" cy="2385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97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870F-6CA6-C14F-9734-EA70BB7BC1B9}"/>
              </a:ext>
            </a:extLst>
          </p:cNvPr>
          <p:cNvSpPr txBox="1">
            <a:spLocks/>
          </p:cNvSpPr>
          <p:nvPr/>
        </p:nvSpPr>
        <p:spPr>
          <a:xfrm>
            <a:off x="182047" y="2788561"/>
            <a:ext cx="8590892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Good Practices for GitHub 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24847901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23" y="354735"/>
            <a:ext cx="7886700" cy="1325563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Making Version Control Work For You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84001"/>
            <a:ext cx="78867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Make sure all your files are in the repository</a:t>
            </a: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Add numbering to your figures and tables to match manuscript drafts</a:t>
            </a: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Clean up duplicate files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Remove outdated versions (version control means you have a history!)</a:t>
            </a: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A Quick Guide to Organizing Computational Biology Projects: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ea typeface="+mn-lt"/>
                <a:cs typeface="Arial" panose="020B0604020202020204" pitchFamily="34" charset="0"/>
                <a:hlinkClick r:id="rId2"/>
              </a:rPr>
              <a:t>https://journals.plos.org/ploscompbiol/article?id=10.1371/journal.pcbi.1000424</a:t>
            </a: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558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29" y="999496"/>
            <a:ext cx="7886700" cy="2235855"/>
          </a:xfrm>
        </p:spPr>
        <p:txBody>
          <a:bodyPr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perspective for today’s workshop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-ongoing project of a research group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-analysis of TCGA head and neck cancer pathways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-existing code base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-several sub-analyses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-draft manuscript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471E084-F6A9-1E4E-AFF2-D17E30F251C6}"/>
              </a:ext>
            </a:extLst>
          </p:cNvPr>
          <p:cNvSpPr txBox="1">
            <a:spLocks/>
          </p:cNvSpPr>
          <p:nvPr/>
        </p:nvSpPr>
        <p:spPr>
          <a:xfrm>
            <a:off x="297129" y="439047"/>
            <a:ext cx="7886700" cy="77127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Preparing a Manuscript for PLOS Call for Papers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D537D5-CFF3-3541-958E-4CC65AAD6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9537" y="2408334"/>
            <a:ext cx="6002445" cy="432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410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870F-6CA6-C14F-9734-EA70BB7BC1B9}"/>
              </a:ext>
            </a:extLst>
          </p:cNvPr>
          <p:cNvSpPr txBox="1">
            <a:spLocks/>
          </p:cNvSpPr>
          <p:nvPr/>
        </p:nvSpPr>
        <p:spPr>
          <a:xfrm>
            <a:off x="182046" y="2788561"/>
            <a:ext cx="8829431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Bonus Round: Sub-analyses and annotation files</a:t>
            </a:r>
          </a:p>
        </p:txBody>
      </p:sp>
    </p:spTree>
    <p:extLst>
      <p:ext uri="{BB962C8B-B14F-4D97-AF65-F5344CB8AC3E}">
        <p14:creationId xmlns:p14="http://schemas.microsoft.com/office/powerpoint/2010/main" val="5566126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Sub-analyses and annotation files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09190"/>
            <a:ext cx="7886700" cy="2455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Adding annotation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Flag columns, date columns, curator columns</a:t>
            </a:r>
          </a:p>
          <a:p>
            <a:pPr lvl="1"/>
            <a:r>
              <a:rPr lang="en-US" sz="1800" dirty="0">
                <a:latin typeface="Arial"/>
                <a:cs typeface="Arial"/>
              </a:rPr>
              <a:t>Add a README (can be tab in spreadsheet)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Explain to someone else &lt;-&gt; have a buddy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Don’t be afraid of manual annotation steps – they often are information rich and incredibly valuable!!</a:t>
            </a:r>
          </a:p>
          <a:p>
            <a:pPr lvl="2"/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you need to leave a paper trail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B25090-A48B-7B47-A759-0790CD7731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6" t="3988" r="54549" b="50577"/>
          <a:stretch/>
        </p:blipFill>
        <p:spPr>
          <a:xfrm>
            <a:off x="774123" y="3608066"/>
            <a:ext cx="2052205" cy="288643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5B8B858-CA47-AB4F-BB63-0ECC62CCC7A1}"/>
              </a:ext>
            </a:extLst>
          </p:cNvPr>
          <p:cNvSpPr txBox="1">
            <a:spLocks/>
          </p:cNvSpPr>
          <p:nvPr/>
        </p:nvSpPr>
        <p:spPr>
          <a:xfrm>
            <a:off x="2826328" y="4709241"/>
            <a:ext cx="59690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HPV status annotated from 3 primary sources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-methods write-up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-citations for original papers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-README that explains the annotation file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20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Final Thoughts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3660"/>
            <a:ext cx="834307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Protocol/ Methods Documentation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Iterative Process</a:t>
            </a:r>
          </a:p>
          <a:p>
            <a:pPr marL="457200" lvl="1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Have a tester! Partner up with some for code review!</a:t>
            </a:r>
          </a:p>
          <a:p>
            <a:pPr marL="457200" lvl="1" indent="0"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/>
                <a:cs typeface="Arial"/>
              </a:rPr>
              <a:t>Time/effort commitment for reproducibility is non-trivial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0887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26489"/>
            <a:ext cx="7886700" cy="1325563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Acknowledgements  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B2A52C-CCB9-9C43-BDD0-BC9E822B1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9271"/>
            <a:ext cx="827330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Ted Laderas  |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Pierrette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Lo</a:t>
            </a: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Biodata Club</a:t>
            </a: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Head and Neck Squamous Cell Carcinoma Precision Medicine Group</a:t>
            </a: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Shannon McWeeney &amp; Molly Kulesz-Martin</a:t>
            </a: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Gabrielle Choonoo | Mitzi Boardman | James Jacobs | Christina Zheng | </a:t>
            </a: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Samuel Higgins | Sophia Jeng | Steve Chamberlin | Nate Evans | Miles Vigoda | </a:t>
            </a: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Chase Mathieson | Ben Cordier | Ashley Anderson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9242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CD18F-5709-4949-98A4-4E8116A1A11B}"/>
              </a:ext>
            </a:extLst>
          </p:cNvPr>
          <p:cNvSpPr txBox="1">
            <a:spLocks/>
          </p:cNvSpPr>
          <p:nvPr/>
        </p:nvSpPr>
        <p:spPr>
          <a:xfrm>
            <a:off x="681659" y="3055317"/>
            <a:ext cx="7886700" cy="132556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Additional/ Backup Slides  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8020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C50CC-53AF-7541-BA93-C036521A0DC7}"/>
              </a:ext>
            </a:extLst>
          </p:cNvPr>
          <p:cNvSpPr txBox="1">
            <a:spLocks/>
          </p:cNvSpPr>
          <p:nvPr/>
        </p:nvSpPr>
        <p:spPr>
          <a:xfrm>
            <a:off x="327314" y="333954"/>
            <a:ext cx="7886700" cy="100647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/>
                <a:cs typeface="Arial"/>
              </a:rPr>
              <a:t>How Docker Operates Behind the Scenes </a:t>
            </a:r>
            <a:r>
              <a:rPr lang="en-US" sz="2000" b="1" dirty="0">
                <a:solidFill>
                  <a:srgbClr val="0070C0"/>
                </a:solidFill>
                <a:latin typeface="Arial"/>
                <a:cs typeface="Arial"/>
              </a:rPr>
              <a:t>(repo2docker)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1459FC4-8905-834C-94A2-F1F5C6FC5261}"/>
              </a:ext>
            </a:extLst>
          </p:cNvPr>
          <p:cNvSpPr txBox="1">
            <a:spLocks/>
          </p:cNvSpPr>
          <p:nvPr/>
        </p:nvSpPr>
        <p:spPr>
          <a:xfrm>
            <a:off x="1257300" y="596236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latin typeface="Arial"/>
                <a:cs typeface="Arial"/>
              </a:rPr>
              <a:t>Docker and R Reproducibility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ea typeface="+mj-lt"/>
                <a:cs typeface="+mj-lt"/>
                <a:hlinkClick r:id="rId2"/>
              </a:rPr>
              <a:t>https://colinfay.me/docker-r-reproducibility/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94257A-44CF-F34F-8187-1B291450DC8B}"/>
              </a:ext>
            </a:extLst>
          </p:cNvPr>
          <p:cNvSpPr txBox="1">
            <a:spLocks/>
          </p:cNvSpPr>
          <p:nvPr/>
        </p:nvSpPr>
        <p:spPr>
          <a:xfrm>
            <a:off x="545523" y="1057973"/>
            <a:ext cx="7886700" cy="49043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Docker = a program to let you run multiple operating systems on your computer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/>
                <a:cs typeface="Arial"/>
              </a:rPr>
              <a:t>We use Docker to specify our software environment as an image and run it as a container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Images versus containers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Images are the definition for the operating systems 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Containers are the actual running instance</a:t>
            </a:r>
          </a:p>
          <a:p>
            <a:pPr lvl="1"/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Option #2 is using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Dockerfile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to build our image</a:t>
            </a:r>
          </a:p>
          <a:p>
            <a:pPr lvl="1"/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Dockerfile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= configuration file</a:t>
            </a: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lvl="1"/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554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09BF349-F2B5-974B-8938-EC787A5668E0}"/>
              </a:ext>
            </a:extLst>
          </p:cNvPr>
          <p:cNvSpPr txBox="1">
            <a:spLocks/>
          </p:cNvSpPr>
          <p:nvPr/>
        </p:nvSpPr>
        <p:spPr>
          <a:xfrm>
            <a:off x="327314" y="333954"/>
            <a:ext cx="7886700" cy="100647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/>
                <a:cs typeface="Arial"/>
              </a:rPr>
              <a:t>What’s in our Docker file? </a:t>
            </a:r>
            <a:r>
              <a:rPr lang="en-US" sz="2000" b="1" dirty="0">
                <a:solidFill>
                  <a:srgbClr val="0070C0"/>
                </a:solidFill>
                <a:latin typeface="Arial"/>
                <a:cs typeface="Arial"/>
              </a:rPr>
              <a:t>Example docker file from Ted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7E7511-6579-6242-9AEC-83C555042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937"/>
          <a:stretch/>
        </p:blipFill>
        <p:spPr>
          <a:xfrm>
            <a:off x="327314" y="837191"/>
            <a:ext cx="7311986" cy="535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918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565" y="118097"/>
            <a:ext cx="7886700" cy="1325563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Strategy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F16C-9C36-F74A-8DFF-4B285AA74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565" y="990987"/>
            <a:ext cx="7886700" cy="4351338"/>
          </a:xfrm>
        </p:spPr>
        <p:txBody>
          <a:bodyPr>
            <a:normAutofit/>
          </a:bodyPr>
          <a:lstStyle/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Where does your project live?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Creating a roadmap for your work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Identifying your inputs/ analysis steps/ output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Separate out any sub-analyses 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Re-creating your Results (Figures and Tables) 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(Don’t forget your) Supplemental Figures/Tables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Code Reproducibility</a:t>
            </a:r>
          </a:p>
        </p:txBody>
      </p:sp>
    </p:spTree>
    <p:extLst>
      <p:ext uri="{BB962C8B-B14F-4D97-AF65-F5344CB8AC3E}">
        <p14:creationId xmlns:p14="http://schemas.microsoft.com/office/powerpoint/2010/main" val="1156069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870F-6CA6-C14F-9734-EA70BB7BC1B9}"/>
              </a:ext>
            </a:extLst>
          </p:cNvPr>
          <p:cNvSpPr txBox="1">
            <a:spLocks/>
          </p:cNvSpPr>
          <p:nvPr/>
        </p:nvSpPr>
        <p:spPr>
          <a:xfrm>
            <a:off x="182047" y="2788561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Where Does Your Project Live? </a:t>
            </a:r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455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DB43-AC5B-9744-A5B2-7EB7BB68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565" y="118097"/>
            <a:ext cx="7886700" cy="1325563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Give Projects a Home with GitHub Repositories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A0C8F73-A9D6-AB4E-98B6-21D3E4BEC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565" y="56801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Great for project management!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Open (private/public options)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Not necessarily tied to an institution/group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Add collaborators with more privileges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Part of your research portfolio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4D09F7-9E8F-1140-AC3F-8CD9F5364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88" y="3377108"/>
            <a:ext cx="6804212" cy="348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340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870F-6CA6-C14F-9734-EA70BB7BC1B9}"/>
              </a:ext>
            </a:extLst>
          </p:cNvPr>
          <p:cNvSpPr txBox="1">
            <a:spLocks/>
          </p:cNvSpPr>
          <p:nvPr/>
        </p:nvSpPr>
        <p:spPr>
          <a:xfrm>
            <a:off x="182047" y="2788561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Creating a roadmap for your work</a:t>
            </a:r>
          </a:p>
          <a:p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142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B5B2EA-DB73-BC4A-B97B-BF2C6188F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96" y="804335"/>
            <a:ext cx="8639123" cy="51201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BB47C65-585B-6941-A51D-6B68641EEACB}"/>
              </a:ext>
            </a:extLst>
          </p:cNvPr>
          <p:cNvSpPr txBox="1">
            <a:spLocks/>
          </p:cNvSpPr>
          <p:nvPr/>
        </p:nvSpPr>
        <p:spPr>
          <a:xfrm>
            <a:off x="108522" y="318143"/>
            <a:ext cx="78867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Your Overview Figure</a:t>
            </a:r>
          </a:p>
          <a:p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4CC94CD-6245-384D-866E-4EA9DF0A9FBA}"/>
              </a:ext>
            </a:extLst>
          </p:cNvPr>
          <p:cNvSpPr txBox="1">
            <a:spLocks/>
          </p:cNvSpPr>
          <p:nvPr/>
        </p:nvSpPr>
        <p:spPr>
          <a:xfrm>
            <a:off x="994419" y="6410717"/>
            <a:ext cx="7886700" cy="66278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…and prepare to delegate</a:t>
            </a:r>
            <a:b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157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2020</TotalTime>
  <Words>2026</Words>
  <Application>Microsoft Macintosh PowerPoint</Application>
  <PresentationFormat>On-screen Show (4:3)</PresentationFormat>
  <Paragraphs>303</Paragraphs>
  <Slides>46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Glossary</vt:lpstr>
      <vt:lpstr>Our perspective for today’s workshop -ongoing project of a research group -analysis of TCGA head and neck cancer pathways -existing code base -several sub-analyses -draft manuscript    </vt:lpstr>
      <vt:lpstr>Strategy </vt:lpstr>
      <vt:lpstr>PowerPoint Presentation</vt:lpstr>
      <vt:lpstr>Give Projects a Home with GitHub Repositories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Literate programming/ R markdown notebooks </vt:lpstr>
      <vt:lpstr>Reproducible Software Environment </vt:lpstr>
      <vt:lpstr>PowerPoint Presentation</vt:lpstr>
      <vt:lpstr>Creating a “Binder”  </vt:lpstr>
      <vt:lpstr>PowerPoint Presentation</vt:lpstr>
      <vt:lpstr>Hands On - Setting up a Github Repository/Compendia for Binder </vt:lpstr>
      <vt:lpstr> http://bit.ly/bdc_binder  </vt:lpstr>
      <vt:lpstr>PowerPoint Presentation</vt:lpstr>
      <vt:lpstr>PowerPoint Presentation</vt:lpstr>
      <vt:lpstr>What’s going on behind the scenes?  </vt:lpstr>
      <vt:lpstr>PowerPoint Presentation</vt:lpstr>
      <vt:lpstr>PowerPoint Presentation</vt:lpstr>
      <vt:lpstr>Making Version Control Work For You </vt:lpstr>
      <vt:lpstr>PowerPoint Presentation</vt:lpstr>
      <vt:lpstr>Sub-analyses and annotation files </vt:lpstr>
      <vt:lpstr>Final Thoughts </vt:lpstr>
      <vt:lpstr>Acknowledgements     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Aurora Blucher</cp:lastModifiedBy>
  <cp:revision>164</cp:revision>
  <dcterms:created xsi:type="dcterms:W3CDTF">2019-12-02T19:32:33Z</dcterms:created>
  <dcterms:modified xsi:type="dcterms:W3CDTF">2020-01-09T06:39:25Z</dcterms:modified>
</cp:coreProperties>
</file>

<file path=docProps/thumbnail.jpeg>
</file>